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96" r:id="rId1"/>
  </p:sldMasterIdLst>
  <p:notesMasterIdLst>
    <p:notesMasterId r:id="rId39"/>
  </p:notesMasterIdLst>
  <p:handoutMasterIdLst>
    <p:handoutMasterId r:id="rId40"/>
  </p:handoutMasterIdLst>
  <p:sldIdLst>
    <p:sldId id="256" r:id="rId2"/>
    <p:sldId id="266" r:id="rId3"/>
    <p:sldId id="269" r:id="rId4"/>
    <p:sldId id="280" r:id="rId5"/>
    <p:sldId id="257" r:id="rId6"/>
    <p:sldId id="258" r:id="rId7"/>
    <p:sldId id="281" r:id="rId8"/>
    <p:sldId id="270" r:id="rId9"/>
    <p:sldId id="271" r:id="rId10"/>
    <p:sldId id="267" r:id="rId11"/>
    <p:sldId id="278" r:id="rId12"/>
    <p:sldId id="276" r:id="rId13"/>
    <p:sldId id="272" r:id="rId14"/>
    <p:sldId id="279" r:id="rId15"/>
    <p:sldId id="273" r:id="rId16"/>
    <p:sldId id="264" r:id="rId17"/>
    <p:sldId id="265" r:id="rId18"/>
    <p:sldId id="282" r:id="rId19"/>
    <p:sldId id="275" r:id="rId20"/>
    <p:sldId id="283" r:id="rId21"/>
    <p:sldId id="295" r:id="rId22"/>
    <p:sldId id="294" r:id="rId23"/>
    <p:sldId id="285" r:id="rId24"/>
    <p:sldId id="286" r:id="rId25"/>
    <p:sldId id="296" r:id="rId26"/>
    <p:sldId id="287" r:id="rId27"/>
    <p:sldId id="300" r:id="rId28"/>
    <p:sldId id="288" r:id="rId29"/>
    <p:sldId id="297" r:id="rId30"/>
    <p:sldId id="290" r:id="rId31"/>
    <p:sldId id="299" r:id="rId32"/>
    <p:sldId id="291" r:id="rId33"/>
    <p:sldId id="298" r:id="rId34"/>
    <p:sldId id="292" r:id="rId35"/>
    <p:sldId id="293" r:id="rId36"/>
    <p:sldId id="259" r:id="rId37"/>
    <p:sldId id="260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CCFF99"/>
    <a:srgbClr val="FFFF99"/>
    <a:srgbClr val="FFFFFF"/>
    <a:srgbClr val="29C51D"/>
    <a:srgbClr val="2FDE22"/>
    <a:srgbClr val="1FFF01"/>
    <a:srgbClr val="009242"/>
    <a:srgbClr val="359337"/>
    <a:srgbClr val="D1F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84326" autoAdjust="0"/>
  </p:normalViewPr>
  <p:slideViewPr>
    <p:cSldViewPr snapToGrid="0">
      <p:cViewPr varScale="1">
        <p:scale>
          <a:sx n="75" d="100"/>
          <a:sy n="75" d="100"/>
        </p:scale>
        <p:origin x="39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DB890-272C-4874-9547-FBFBD6052524}" type="datetimeFigureOut">
              <a:rPr lang="zh-TW" altLang="en-US" smtClean="0"/>
              <a:t>2019/11/29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B35AC-D679-4DBF-AC7B-7ACB3BDCE4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653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011C0-709E-48C1-B8BA-4D48D693D597}" type="datetimeFigureOut">
              <a:rPr lang="zh-TW" altLang="en-US" smtClean="0"/>
              <a:t>2019/11/29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5FBEF-CFF7-4AA7-8C6F-936674EFB1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84971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5FBEF-CFF7-4AA7-8C6F-936674EFB106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41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5FBEF-CFF7-4AA7-8C6F-936674EFB10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573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2608" lvl="1" indent="0">
              <a:buFont typeface="Arial" panose="020B0604020202020204" pitchFamily="34" charset="0"/>
              <a:buNone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information of within-class variation (a)</a:t>
            </a:r>
          </a:p>
          <a:p>
            <a:pPr marL="292608" lvl="1" indent="0">
              <a:buFont typeface="Arial" panose="020B0604020202020204" pitchFamily="34" charset="0"/>
              <a:buNone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category expression need not be more similar (b)</a:t>
            </a:r>
          </a:p>
          <a:p>
            <a:pPr marL="292608" lvl="1" indent="0">
              <a:buFont typeface="Arial" panose="020B0604020202020204" pitchFamily="34" charset="0"/>
              <a:buNone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 to predict similarity between expressions from 3 different emotion categories (c)</a:t>
            </a:r>
          </a:p>
          <a:p>
            <a:pPr marL="292608" lvl="1" indent="0">
              <a:buFont typeface="Arial" panose="020B0604020202020204" pitchFamily="34" charset="0"/>
              <a:buNone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 in action units </a:t>
            </a:r>
            <a:r>
              <a:rPr lang="zh-TW" altLang="en-US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lang="zh-TW" altLang="en-US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function?</a:t>
            </a:r>
            <a:endParaRPr lang="zh-TW" altLang="en-US" sz="2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5FBEF-CFF7-4AA7-8C6F-936674EFB10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69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5FBEF-CFF7-4AA7-8C6F-936674EFB10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275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5FBEF-CFF7-4AA7-8C6F-936674EFB10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016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5FBEF-CFF7-4AA7-8C6F-936674EFB106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923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8B07-A415-4FB3-807F-A895B65C9A86}" type="datetime1">
              <a:rPr lang="zh-TW" altLang="en-US" smtClean="0"/>
              <a:t>2019/11/29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A Compact Embedding for Facial Expression Similarity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517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C190-EB65-42F5-BFCF-E238E9548CEC}" type="datetime1">
              <a:rPr lang="zh-TW" altLang="en-US" smtClean="0"/>
              <a:t>2019/11/29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A Compact Embedding for Facial Expression Similarity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891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F07C-7FD6-4446-9EDC-5F7C7CEF5BD5}" type="datetime1">
              <a:rPr lang="zh-TW" altLang="en-US" smtClean="0"/>
              <a:t>2019/11/29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A Compact Embedding for Facial Expression Similarity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734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7AC89-6D53-4960-BB16-AE673C5A3F41}" type="datetime1">
              <a:rPr lang="zh-TW" altLang="en-US" smtClean="0"/>
              <a:t>2019/11/29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A Compact Embedding for Facial Expression Similarity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836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684F-66F3-4E43-9C8F-4CBDDC03406B}" type="datetime1">
              <a:rPr lang="zh-TW" altLang="en-US" smtClean="0"/>
              <a:t>2019/11/29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A Compact Embedding for Facial Expression Similarity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82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42825-D4FA-4697-9C5B-582009D0C051}" type="datetime1">
              <a:rPr lang="zh-TW" altLang="en-US" smtClean="0"/>
              <a:t>2019/11/29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A Compact Embedding for Facial Expression Similarity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702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9450-224F-4A66-ADA8-06E825F3946E}" type="datetime1">
              <a:rPr lang="zh-TW" altLang="en-US" smtClean="0"/>
              <a:t>2019/11/29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A Compact Embedding for Facial Expression Similarity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365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5C7F3-ED5F-4EE2-8D1F-87ADE6FA47D1}" type="datetime1">
              <a:rPr lang="zh-TW" altLang="en-US" smtClean="0"/>
              <a:t>2019/11/29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A Compact Embedding for Facial Expression Similarity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555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7F39-00DE-4115-B603-99836BE67213}" type="datetime1">
              <a:rPr lang="zh-TW" altLang="en-US" smtClean="0"/>
              <a:t>2019/11/29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TW" smtClean="0"/>
              <a:t>A Compact Embedding for Facial Expression Similarity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353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3604339-6E6F-4C9B-92E1-5894CFB6F85E}" type="datetime1">
              <a:rPr lang="zh-TW" altLang="en-US" smtClean="0"/>
              <a:t>2019/11/29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zh-TW" smtClean="0"/>
              <a:t>A Compact Embedding for Facial Expression Similarity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252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27A8-C466-4311-B31F-E6716D1B0A6E}" type="datetime1">
              <a:rPr lang="zh-TW" altLang="en-US" smtClean="0"/>
              <a:t>2019/11/29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A Compact Embedding for Facial Expression Similarity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696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5C75218-CC0B-46E8-BCB2-F34DAADC2858}" type="datetime1">
              <a:rPr lang="zh-TW" altLang="en-US" smtClean="0"/>
              <a:t>2019/11/29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altLang="zh-TW" smtClean="0"/>
              <a:t>A Compact Embedding for Facial Expression Similarity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13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18267" y="2214880"/>
            <a:ext cx="6426826" cy="18029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 sz="4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18267" y="4489104"/>
            <a:ext cx="9663606" cy="97591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TW" sz="20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 Jun-Cheng Chen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TW" sz="20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Speaker: Yu-</a:t>
            </a:r>
            <a:r>
              <a:rPr lang="en-US" altLang="zh-TW" sz="2000" cap="none" spc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</a:t>
            </a:r>
            <a:r>
              <a:rPr lang="en-US" altLang="zh-TW" sz="20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TW" sz="2800" cap="none" spc="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r>
            <a:endParaRPr lang="zh-TW" altLang="en-US" sz="2800" cap="none" spc="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18267" y="5515202"/>
            <a:ext cx="6908133" cy="6028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500"/>
              </a:spcAft>
            </a:pPr>
            <a:r>
              <a:rPr lang="en-US" altLang="zh-TW" sz="1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Vemulapalli</a:t>
            </a:r>
            <a:r>
              <a:rPr lang="en-US" altLang="zh-TW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&amp; </a:t>
            </a:r>
            <a:r>
              <a:rPr lang="en-US" altLang="zh-TW" sz="1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Agarwala</a:t>
            </a:r>
            <a:r>
              <a:rPr lang="en-US" altLang="zh-TW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(2019). A Compact Embedding for Facial Expression Similarity. </a:t>
            </a:r>
            <a:r>
              <a:rPr lang="en-US" altLang="zh-TW" sz="1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1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1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TW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 Conference on Computer Vision and Pattern Recognition (pp. 5683-5692).</a:t>
            </a:r>
            <a:endParaRPr lang="en-US" altLang="zh-TW" sz="1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213" y="437770"/>
            <a:ext cx="4474187" cy="53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8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Facial Expression Comparison Dataset (FEC)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2014152"/>
            <a:ext cx="10058400" cy="3854942"/>
          </a:xfrm>
        </p:spPr>
        <p:txBody>
          <a:bodyPr vert="horz" lIns="0" tIns="45720" rIns="0" bIns="45720" rtlCol="0">
            <a:normAutofit lnSpcReduction="10000"/>
          </a:bodyPr>
          <a:lstStyle/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156K face images, 500K expression triplets generated</a:t>
            </a:r>
          </a:p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annotate which two expressions in each triplet are most similar</a:t>
            </a:r>
          </a:p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first large-scale face-in-the-wild dataset with expression comparison annotations provided by human raters</a:t>
            </a:r>
          </a:p>
          <a:p>
            <a:pPr marL="288000" indent="-28800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16-dimensional expression embedding learned by training a deep neural network with FEC dataset</a:t>
            </a: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Expression-based application</a:t>
            </a: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than others learned using existing emotion or action unit datasets</a:t>
            </a:r>
            <a:endParaRPr lang="zh-TW" alt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8000" indent="-28800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8000" indent="-28800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8000" indent="-288000">
              <a:buFont typeface="Arial" panose="020B0604020202020204" pitchFamily="34" charset="0"/>
              <a:buChar char="•"/>
            </a:pPr>
            <a:endParaRPr lang="zh-TW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1C41-DE78-4CB7-95B9-FE14E8BE39C6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07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Facial Expression Comparison Dataset (FEC)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014152"/>
                <a:ext cx="8803178" cy="3854942"/>
              </a:xfrm>
            </p:spPr>
            <p:txBody>
              <a:bodyPr vert="horz" lIns="0" tIns="45720" rIns="0" bIns="45720" rtlCol="0">
                <a:normAutofit/>
              </a:bodyPr>
              <a:lstStyle/>
              <a:p>
                <a:pPr marL="288000" indent="-288000"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Face image triplet: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TW" sz="2400" b="0" i="1" baseline="-25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TW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TW" sz="2400" b="0" i="1" baseline="-25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TW" sz="2400" b="0" i="1" baseline="-25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TW" alt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L</m:t>
                    </m:r>
                    <m:r>
                      <a:rPr lang="en-US" altLang="zh-TW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TW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{1, 2, 3}</m:t>
                    </m:r>
                  </m:oMath>
                </a14:m>
                <a:endParaRPr lang="en-US" altLang="zh-TW" sz="24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80608" lvl="1" indent="-288000">
                  <a:buFont typeface="Arial" panose="020B0604020202020204" pitchFamily="34" charset="0"/>
                  <a:buChar char="•"/>
                </a:pP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Provide 2 annotation</a:t>
                </a:r>
              </a:p>
              <a:p>
                <a:pPr marL="580608" lvl="1" indent="-288000">
                  <a:buFont typeface="Arial" panose="020B0604020202020204" pitchFamily="34" charset="0"/>
                  <a:buChar char="•"/>
                </a:pP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Annotated by 6 human raters, a total of 40 raters</a:t>
                </a:r>
              </a:p>
              <a:p>
                <a:pPr marL="288000" indent="-288000"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Triplets are generated from sampling images from partially-labeled internal face dataset</a:t>
                </a:r>
              </a:p>
              <a:p>
                <a:pPr marL="580608" lvl="1" indent="-288000">
                  <a:buFont typeface="Arial" panose="020B0604020202020204" pitchFamily="34" charset="0"/>
                  <a:buChar char="•"/>
                </a:pP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Face image has one or more emotional labels</a:t>
                </a:r>
              </a:p>
              <a:p>
                <a:pPr marL="288000" indent="-288000">
                  <a:buFont typeface="Arial" panose="020B0604020202020204" pitchFamily="34" charset="0"/>
                  <a:buChar char="•"/>
                </a:pPr>
                <a:endParaRPr lang="en-US" altLang="zh-TW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000" indent="-288000">
                  <a:buFont typeface="Arial" panose="020B0604020202020204" pitchFamily="34" charset="0"/>
                  <a:buChar char="•"/>
                </a:pPr>
                <a:endParaRPr lang="en-US" altLang="zh-TW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000" indent="-288000">
                  <a:buFont typeface="Arial" panose="020B0604020202020204" pitchFamily="34" charset="0"/>
                  <a:buChar char="•"/>
                </a:pPr>
                <a:endParaRPr lang="zh-TW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014152"/>
                <a:ext cx="8803178" cy="3854942"/>
              </a:xfrm>
              <a:blipFill rotWithShape="0">
                <a:blip r:embed="rId2"/>
                <a:stretch>
                  <a:fillRect l="-1939" t="-22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48E9E-F436-4FC0-86B4-5A159F683EB1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768430"/>
              </p:ext>
            </p:extLst>
          </p:nvPr>
        </p:nvGraphicFramePr>
        <p:xfrm>
          <a:off x="1663468" y="4434023"/>
          <a:ext cx="9062442" cy="167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0407"/>
                <a:gridCol w="1510407"/>
                <a:gridCol w="1510407"/>
                <a:gridCol w="1510407"/>
                <a:gridCol w="1510407"/>
                <a:gridCol w="1510407"/>
              </a:tblGrid>
              <a:tr h="312888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Amusement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Confusion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Disappointment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Elation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err="1" smtClean="0">
                          <a:solidFill>
                            <a:srgbClr val="0070C0"/>
                          </a:solidFill>
                        </a:rPr>
                        <a:t>Nuetral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Sadness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8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Anger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Contemplation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Disgust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Embarrassment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Pain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Shame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8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Awe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Contempt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Distress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Fear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Pride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Surprise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8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Boredom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Contentment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Doubt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Interest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Realization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Sympathy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8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Concentration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Desire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Ecstasy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Love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rgbClr val="0070C0"/>
                          </a:solidFill>
                        </a:rPr>
                        <a:t>Relief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 err="1" smtClean="0">
                          <a:solidFill>
                            <a:srgbClr val="0070C0"/>
                          </a:solidFill>
                        </a:rPr>
                        <a:t>Truimph</a:t>
                      </a:r>
                      <a:endParaRPr lang="zh-TW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17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Facial Expression Comparison Dataset (FEC)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2430049"/>
            <a:ext cx="11094721" cy="3439045"/>
          </a:xfrm>
        </p:spPr>
        <p:txBody>
          <a:bodyPr vert="horz" lIns="0" tIns="45720" rIns="0" bIns="45720" rtlCol="0">
            <a:normAutofit/>
          </a:bodyPr>
          <a:lstStyle/>
          <a:p>
            <a:pPr marL="288000" indent="-288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Q: Use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available emotion or action unit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to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comparison annotation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F07B5-109E-4CD6-9493-D1B2CA182C3A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330233"/>
            <a:ext cx="10171271" cy="181822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907530" y="5379484"/>
            <a:ext cx="1912908" cy="461665"/>
          </a:xfrm>
          <a:prstGeom prst="rect">
            <a:avLst/>
          </a:prstGeom>
          <a:solidFill>
            <a:srgbClr val="FFCC99">
              <a:alpha val="3098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difficult</a:t>
            </a:r>
            <a:endParaRPr lang="zh-TW" altLang="en-US" sz="2400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531793" y="5379483"/>
            <a:ext cx="1169632" cy="461665"/>
          </a:xfrm>
          <a:prstGeom prst="rect">
            <a:avLst/>
          </a:prstGeom>
          <a:solidFill>
            <a:srgbClr val="FFCC99">
              <a:alpha val="3098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Easiest </a:t>
            </a:r>
            <a:endParaRPr lang="zh-TW" altLang="en-US" sz="2400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60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Facial Expression Comparison Dataset (FEC)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854960"/>
                <a:ext cx="10058400" cy="3014134"/>
              </a:xfrm>
            </p:spPr>
            <p:txBody>
              <a:bodyPr vert="horz" lIns="0" tIns="45720" rIns="0" bIns="45720" rtlCol="0">
                <a:normAutofit/>
              </a:bodyPr>
              <a:lstStyle/>
              <a:p>
                <a:pPr marL="288000" indent="-288000"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Annotation agreements</a:t>
                </a:r>
              </a:p>
              <a:p>
                <a:pPr marL="580608" lvl="1" indent="-288000">
                  <a:buFont typeface="Arial" panose="020B0604020202020204" pitchFamily="34" charset="0"/>
                  <a:buChar char="•"/>
                </a:pP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Agree “strongly”: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2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22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sz="22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raters </a:t>
                </a:r>
                <a:r>
                  <a:rPr lang="en-US" altLang="zh-TW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voted for </a:t>
                </a: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maximum-voted </a:t>
                </a:r>
                <a:r>
                  <a:rPr lang="en-US" altLang="zh-TW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</a:t>
                </a:r>
                <a:endParaRPr lang="en-US" altLang="zh-TW" sz="22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80608" lvl="1" indent="-288000">
                  <a:buFont typeface="Arial" panose="020B0604020202020204" pitchFamily="34" charset="0"/>
                  <a:buChar char="•"/>
                </a:pP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Agree “weakly”: half </a:t>
                </a:r>
                <a:r>
                  <a:rPr lang="en-US" altLang="zh-TW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raters voted for </a:t>
                </a: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maximum-voted label</a:t>
                </a:r>
                <a:endParaRPr lang="en-US" altLang="zh-TW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854960"/>
                <a:ext cx="10058400" cy="3014134"/>
              </a:xfrm>
              <a:blipFill rotWithShape="0">
                <a:blip r:embed="rId2"/>
                <a:stretch>
                  <a:fillRect l="-1697" t="-28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0C4F0-41B8-4654-B3F3-0DD56BC047A4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22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Facial Expression Comparison Dataset (FEC)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F2D8-205D-4E93-8D05-DDFD4DE1C960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1097280" y="2968668"/>
            <a:ext cx="10058400" cy="2900425"/>
          </a:xfrm>
        </p:spPr>
        <p:txBody>
          <a:bodyPr vert="horz" lIns="0" tIns="45720" rIns="0" bIns="45720" rtlCol="0">
            <a:normAutofit/>
          </a:bodyPr>
          <a:lstStyle/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set: 90%</a:t>
            </a:r>
          </a:p>
          <a:p>
            <a:pPr marL="580608" lvl="1" indent="-288000">
              <a:buFont typeface="Arial" panose="020B0604020202020204" pitchFamily="34" charset="0"/>
              <a:buChar char="•"/>
            </a:pPr>
            <a:endParaRPr lang="en-US" altLang="zh-TW" sz="2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set: 10%</a:t>
            </a:r>
          </a:p>
          <a:p>
            <a:pPr marL="288000" indent="-288000">
              <a:buFont typeface="Arial" panose="020B0604020202020204" pitchFamily="34" charset="0"/>
              <a:buChar char="•"/>
            </a:pPr>
            <a:endParaRPr lang="zh-TW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85" y="2191356"/>
            <a:ext cx="7945677" cy="348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4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Facial expression embedding network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BDAE-FBF0-4FA0-AA18-D46879396E75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b="46426"/>
          <a:stretch/>
        </p:blipFill>
        <p:spPr>
          <a:xfrm>
            <a:off x="606988" y="2793305"/>
            <a:ext cx="11038984" cy="105218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3359620" y="2045253"/>
            <a:ext cx="1253020" cy="338554"/>
          </a:xfrm>
          <a:prstGeom prst="borderCallout1">
            <a:avLst>
              <a:gd name="adj1" fmla="val 103539"/>
              <a:gd name="adj2" fmla="val 47865"/>
              <a:gd name="adj3" fmla="val 258336"/>
              <a:gd name="adj4" fmla="val 48444"/>
            </a:avLst>
          </a:prstGeom>
          <a:solidFill>
            <a:srgbClr val="FFCCCC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Feature map</a:t>
            </a:r>
            <a:endParaRPr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106784" y="3932987"/>
                <a:ext cx="4350656" cy="584775"/>
              </a:xfrm>
              <a:prstGeom prst="borderCallout1">
                <a:avLst>
                  <a:gd name="adj1" fmla="val 669"/>
                  <a:gd name="adj2" fmla="val 37361"/>
                  <a:gd name="adj3" fmla="val -55285"/>
                  <a:gd name="adj4" fmla="val 37281"/>
                </a:avLst>
              </a:prstGeom>
              <a:solidFill>
                <a:srgbClr val="FFCCCC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dirty="0" smtClean="0"/>
                  <a:t>1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600" dirty="0" smtClean="0"/>
                  <a:t>1 convolution layer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TW" altLang="en-US" sz="1600" dirty="0" smtClean="0"/>
                  <a:t> </a:t>
                </a:r>
                <a:r>
                  <a:rPr lang="en-US" altLang="zh-TW" sz="1600" dirty="0" smtClean="0"/>
                  <a:t>512 filters +</a:t>
                </a:r>
              </a:p>
              <a:p>
                <a:r>
                  <a:rPr lang="en-US" altLang="zh-TW" sz="1600" dirty="0" smtClean="0"/>
                  <a:t>A Dense block with 5 layers and growth rate of 64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784" y="3932987"/>
                <a:ext cx="4350656" cy="584775"/>
              </a:xfrm>
              <a:prstGeom prst="borderCallout1">
                <a:avLst>
                  <a:gd name="adj1" fmla="val 669"/>
                  <a:gd name="adj2" fmla="val 37361"/>
                  <a:gd name="adj3" fmla="val -55285"/>
                  <a:gd name="adj4" fmla="val 37281"/>
                </a:avLst>
              </a:prstGeom>
              <a:blipFill rotWithShape="0">
                <a:blip r:embed="rId3"/>
                <a:stretch>
                  <a:fillRect l="-698" b="-6536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237271" y="2050920"/>
                <a:ext cx="1143209" cy="338554"/>
              </a:xfrm>
              <a:prstGeom prst="borderCallout1">
                <a:avLst>
                  <a:gd name="adj1" fmla="val 101436"/>
                  <a:gd name="adj2" fmla="val 25629"/>
                  <a:gd name="adj3" fmla="val 246850"/>
                  <a:gd name="adj4" fmla="val 25818"/>
                </a:avLst>
              </a:prstGeom>
              <a:solidFill>
                <a:srgbClr val="FFCCCC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zh-TW"/>
                </a:defPPr>
              </a:lstStyle>
              <a:p>
                <a:r>
                  <a:rPr lang="en-US" altLang="zh-TW" sz="1600" dirty="0"/>
                  <a:t>512+5</a:t>
                </a:r>
                <a14:m>
                  <m:oMath xmlns:m="http://schemas.openxmlformats.org/officeDocument/2006/math">
                    <m:r>
                      <a:rPr lang="en-US" altLang="zh-TW" sz="1600">
                        <a:latin typeface="Cambria Math" panose="02040503050406030204" pitchFamily="18" charset="0"/>
                      </a:rPr>
                      <m:t>×64</m:t>
                    </m:r>
                  </m:oMath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271" y="2050920"/>
                <a:ext cx="1143209" cy="338554"/>
              </a:xfrm>
              <a:prstGeom prst="borderCallout1">
                <a:avLst>
                  <a:gd name="adj1" fmla="val 101436"/>
                  <a:gd name="adj2" fmla="val 25629"/>
                  <a:gd name="adj3" fmla="val 246850"/>
                  <a:gd name="adj4" fmla="val 25818"/>
                </a:avLst>
              </a:prstGeom>
              <a:blipFill rotWithShape="0">
                <a:blip r:embed="rId4"/>
                <a:stretch>
                  <a:fillRect l="-2094" t="-140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1097280" y="4901436"/>
            <a:ext cx="10058400" cy="14708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80608" lvl="1" indent="-2880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56692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altLang="zh-TW" dirty="0"/>
              <a:t>Batch normalization and ReLu6 activation function are used in the </a:t>
            </a:r>
            <a:r>
              <a:rPr lang="en-US" altLang="zh-TW" dirty="0" err="1"/>
              <a:t>DenseNet</a:t>
            </a:r>
            <a:r>
              <a:rPr lang="en-US" altLang="zh-TW" dirty="0"/>
              <a:t> and the first FC layer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Use dropout for regularization</a:t>
            </a:r>
            <a:endParaRPr lang="zh-TW" altLang="en-US" dirty="0"/>
          </a:p>
        </p:txBody>
      </p:sp>
      <p:sp>
        <p:nvSpPr>
          <p:cNvPr id="25" name="左大括弧 24"/>
          <p:cNvSpPr/>
          <p:nvPr/>
        </p:nvSpPr>
        <p:spPr>
          <a:xfrm rot="5400000">
            <a:off x="9100820" y="1901765"/>
            <a:ext cx="335280" cy="1783080"/>
          </a:xfrm>
          <a:prstGeom prst="leftBrace">
            <a:avLst/>
          </a:prstGeom>
          <a:ln w="28575">
            <a:solidFill>
              <a:srgbClr val="359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8458200" y="2259397"/>
            <a:ext cx="163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359337"/>
                </a:solidFill>
              </a:rPr>
              <a:t>Embedding layer</a:t>
            </a:r>
            <a:endParaRPr lang="zh-TW" altLang="en-US" sz="1600" dirty="0">
              <a:solidFill>
                <a:srgbClr val="3593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9522690" y="3932986"/>
                <a:ext cx="2519522" cy="584775"/>
              </a:xfrm>
              <a:prstGeom prst="borderCallout1">
                <a:avLst>
                  <a:gd name="adj1" fmla="val -362"/>
                  <a:gd name="adj2" fmla="val 59816"/>
                  <a:gd name="adj3" fmla="val -80354"/>
                  <a:gd name="adj4" fmla="val 5965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dirty="0" smtClean="0">
                    <a:solidFill>
                      <a:srgbClr val="002060"/>
                    </a:solidFill>
                  </a:rPr>
                  <a:t>16-dimensional embedding</a:t>
                </a:r>
              </a:p>
              <a:p>
                <a:r>
                  <a:rPr lang="en-US" altLang="zh-TW" sz="1600" dirty="0" smtClean="0">
                    <a:solidFill>
                      <a:srgbClr val="002060"/>
                    </a:solidFill>
                  </a:rPr>
                  <a:t>of unit 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2 </m:t>
                    </m:r>
                    <m:r>
                      <a:rPr lang="en-US" altLang="zh-TW" sz="16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endParaRPr lang="zh-TW" altLang="en-US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690" y="3932986"/>
                <a:ext cx="2519522" cy="584775"/>
              </a:xfrm>
              <a:prstGeom prst="borderCallout1">
                <a:avLst>
                  <a:gd name="adj1" fmla="val -362"/>
                  <a:gd name="adj2" fmla="val 59816"/>
                  <a:gd name="adj3" fmla="val -80354"/>
                  <a:gd name="adj4" fmla="val 59657"/>
                </a:avLst>
              </a:prstGeom>
              <a:blipFill rotWithShape="0">
                <a:blip r:embed="rId5"/>
                <a:stretch>
                  <a:fillRect l="-962" b="-565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50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NN2 </a:t>
            </a:r>
            <a:r>
              <a:rPr lang="en-US" altLang="zh-TW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FaceNet</a:t>
            </a:r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  <a:endParaRPr lang="zh-TW" alt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295F0-9778-4F6F-AE4D-0A65BF64F076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426960" y="5884319"/>
            <a:ext cx="406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F. </a:t>
            </a:r>
            <a:r>
              <a:rPr lang="en-US" altLang="zh-TW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Schroff</a:t>
            </a: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altLang="zh-TW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Kalenichenko</a:t>
            </a: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J. </a:t>
            </a:r>
            <a:r>
              <a:rPr lang="en-US" altLang="zh-TW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Philbin</a:t>
            </a: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FaceNet</a:t>
            </a: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unified </a:t>
            </a: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for face recognition and clustering. </a:t>
            </a:r>
            <a:r>
              <a:rPr lang="en-US" altLang="zh-TW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CVPR</a:t>
            </a: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2015.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1097279" y="1803748"/>
            <a:ext cx="7721043" cy="3494762"/>
            <a:chOff x="-423095" y="1076882"/>
            <a:chExt cx="8218560" cy="3844639"/>
          </a:xfrm>
        </p:grpSpPr>
        <p:pic>
          <p:nvPicPr>
            <p:cNvPr id="16" name="內容版面配置區 6"/>
            <p:cNvPicPr>
              <a:picLocks noChangeAspect="1"/>
            </p:cNvPicPr>
            <p:nvPr/>
          </p:nvPicPr>
          <p:blipFill rotWithShape="1">
            <a:blip r:embed="rId2"/>
            <a:srcRect l="1" t="1212" r="-292" b="20254"/>
            <a:stretch/>
          </p:blipFill>
          <p:spPr>
            <a:xfrm>
              <a:off x="-423095" y="1076882"/>
              <a:ext cx="8218560" cy="3844639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-318571" y="3511019"/>
              <a:ext cx="2297683" cy="188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Picture 2" descr="https://miro.medium.com/max/1210/1*ZD-mw2aUQfFwCLS3cV2rG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20847" b="8131"/>
          <a:stretch/>
        </p:blipFill>
        <p:spPr bwMode="auto">
          <a:xfrm>
            <a:off x="1195476" y="5311036"/>
            <a:ext cx="5736920" cy="94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8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DenseNet</a:t>
            </a:r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[8]</a:t>
            </a:r>
            <a:endParaRPr lang="zh-TW" alt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83418-7BDA-4B7C-AE30-D8BC9C68E27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859" y="1863374"/>
            <a:ext cx="4781968" cy="418930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097280" y="6028944"/>
            <a:ext cx="1005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/>
              <a:t>[8] G</a:t>
            </a:r>
            <a:r>
              <a:rPr lang="en-US" altLang="zh-TW" sz="1100" dirty="0"/>
              <a:t>. Huang, Z. Liu, L. van der </a:t>
            </a:r>
            <a:r>
              <a:rPr lang="en-US" altLang="zh-TW" sz="1100" dirty="0" err="1"/>
              <a:t>Maaten</a:t>
            </a:r>
            <a:r>
              <a:rPr lang="en-US" altLang="zh-TW" sz="1100" dirty="0"/>
              <a:t>, and K. Q. </a:t>
            </a:r>
            <a:r>
              <a:rPr lang="en-US" altLang="zh-TW" sz="1100" dirty="0" smtClean="0"/>
              <a:t>Weinberger. Densely </a:t>
            </a:r>
            <a:r>
              <a:rPr lang="en-US" altLang="zh-TW" sz="1100" dirty="0"/>
              <a:t>connected convolutional networks. In CVPR, 2017.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4911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Triplet </a:t>
            </a:r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</a:t>
            </a:r>
            <a:r>
              <a:rPr lang="en-US" altLang="zh-TW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  <a:endParaRPr lang="zh-TW" alt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88110-7AE2-4FC3-AFC9-F514478A6F05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910080"/>
                <a:ext cx="10058400" cy="4348480"/>
              </a:xfrm>
            </p:spPr>
            <p:txBody>
              <a:bodyPr vert="horz" lIns="0" tIns="45720" rIns="0" bIns="45720" rtlCol="0">
                <a:normAutofit/>
              </a:bodyPr>
              <a:lstStyle/>
              <a:p>
                <a:pPr marL="288000" indent="-288000"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Encourage distance between the pair of most similar images to be smaller than the distance of these two images from the third image.</a:t>
                </a:r>
              </a:p>
              <a:p>
                <a:pPr marL="288000" indent="-288000">
                  <a:buFont typeface="Arial" panose="020B0604020202020204" pitchFamily="34" charset="0"/>
                  <a:buChar char="•"/>
                </a:pPr>
                <a:endParaRPr lang="en-US" altLang="zh-TW" sz="24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000" indent="-288000">
                  <a:buFont typeface="Arial" panose="020B0604020202020204" pitchFamily="34" charset="0"/>
                  <a:buChar char="•"/>
                </a:pPr>
                <a:endParaRPr lang="en-US" altLang="zh-TW" sz="24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000" indent="-288000">
                  <a:buFont typeface="Arial" panose="020B0604020202020204" pitchFamily="34" charset="0"/>
                  <a:buChar char="•"/>
                </a:pPr>
                <a:endParaRPr lang="en-US" altLang="zh-TW" sz="24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000" indent="-288000">
                  <a:buFont typeface="Arial" panose="020B0604020202020204" pitchFamily="34" charset="0"/>
                  <a:buChar char="•"/>
                </a:pPr>
                <a:endParaRPr lang="en-US" altLang="zh-TW" sz="24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000" indent="-288000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the most similar pair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  <m:r>
                          <a:rPr lang="en-US" altLang="zh-TW" sz="2400" i="1" baseline="-250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TW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TW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  <m:r>
                          <a:rPr lang="en-US" altLang="zh-TW" sz="2400" i="1" baseline="-250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 triplet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  <m:r>
                          <a:rPr lang="en-US" altLang="zh-TW" sz="2400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TW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TW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  <m:r>
                          <a:rPr lang="en-US" altLang="zh-TW" sz="2400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TW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TW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  <m:r>
                          <a:rPr lang="en-US" altLang="zh-TW" sz="2400" b="0" i="1" baseline="-250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altLang="zh-TW" sz="2400" baseline="-250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altLang="zh-TW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Loss: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910080"/>
                <a:ext cx="10058400" cy="4348480"/>
              </a:xfrm>
              <a:blipFill rotWithShape="0">
                <a:blip r:embed="rId3"/>
                <a:stretch>
                  <a:fillRect l="-1697" t="-1961" r="-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296" y="5356559"/>
            <a:ext cx="5994517" cy="791986"/>
          </a:xfrm>
          <a:prstGeom prst="rect">
            <a:avLst/>
          </a:prstGeom>
        </p:spPr>
      </p:pic>
      <p:pic>
        <p:nvPicPr>
          <p:cNvPr id="10" name="Picture 4" descr="相關圖片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144" y="2612555"/>
            <a:ext cx="4542669" cy="204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75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56864"/>
            <a:ext cx="10058400" cy="4012229"/>
          </a:xfrm>
        </p:spPr>
        <p:txBody>
          <a:bodyPr vert="horz" lIns="0" tIns="45720" rIns="0" bIns="45720" rtlCol="0">
            <a:normAutofit/>
          </a:bodyPr>
          <a:lstStyle/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use the triplets with strong rater agreement for both training and evaluation</a:t>
            </a:r>
          </a:p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AFFNet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-CL</a:t>
            </a: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AffNet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[9]</a:t>
            </a:r>
            <a:endParaRPr lang="en-US" altLang="zh-TW" sz="2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 (8 emotions categories)</a:t>
            </a: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288K training images / 4K validation images</a:t>
            </a:r>
          </a:p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FACSNet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-CL</a:t>
            </a: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DISFA 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[10]</a:t>
            </a:r>
            <a:endParaRPr lang="en-US" altLang="zh-TW" sz="2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Facial action unit detection (12 AUs, manually labeled)</a:t>
            </a: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212K 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images / 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48K 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694-8A71-448D-940F-ECCB53B19FC2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7569200" y="4045520"/>
            <a:ext cx="1026160" cy="405616"/>
          </a:xfrm>
          <a:prstGeom prst="rightArrow">
            <a:avLst>
              <a:gd name="adj1" fmla="val 34971"/>
              <a:gd name="adj2" fmla="val 73549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788400" y="2712719"/>
            <a:ext cx="2672080" cy="30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TW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TW" sz="22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embeddings</a:t>
            </a:r>
            <a:r>
              <a:rPr lang="en-US" altLang="zh-TW" sz="22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en-US" altLang="zh-TW" sz="22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AFFNet</a:t>
            </a:r>
            <a:r>
              <a:rPr lang="en-US" altLang="zh-TW" sz="2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-CL-P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en-US" altLang="zh-TW" sz="22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AFFNet</a:t>
            </a:r>
            <a:r>
              <a:rPr lang="en-US" altLang="zh-TW" sz="2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-CL-F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en-US" altLang="zh-TW" sz="22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FACSNet</a:t>
            </a:r>
            <a:r>
              <a:rPr lang="en-US" altLang="zh-TW" sz="2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-CL-P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en-US" altLang="zh-TW" sz="22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FACSNet</a:t>
            </a:r>
            <a:r>
              <a:rPr lang="en-US" altLang="zh-TW" sz="2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-CL-F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en-US" altLang="zh-TW" sz="22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FACSNet</a:t>
            </a:r>
            <a:r>
              <a:rPr lang="en-US" altLang="zh-TW" sz="2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-CL-TL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097280" y="5876544"/>
            <a:ext cx="11379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/>
              <a:t>[9] </a:t>
            </a:r>
            <a:r>
              <a:rPr lang="en-US" altLang="zh-TW" sz="1100" dirty="0"/>
              <a:t>A. </a:t>
            </a:r>
            <a:r>
              <a:rPr lang="en-US" altLang="zh-TW" sz="1100" dirty="0" err="1"/>
              <a:t>Mollahosseini</a:t>
            </a:r>
            <a:r>
              <a:rPr lang="en-US" altLang="zh-TW" sz="1100" dirty="0"/>
              <a:t>, B. </a:t>
            </a:r>
            <a:r>
              <a:rPr lang="en-US" altLang="zh-TW" sz="1100" dirty="0" err="1"/>
              <a:t>Hassani</a:t>
            </a:r>
            <a:r>
              <a:rPr lang="en-US" altLang="zh-TW" sz="1100" dirty="0"/>
              <a:t>, and M. H. </a:t>
            </a:r>
            <a:r>
              <a:rPr lang="en-US" altLang="zh-TW" sz="1100" dirty="0" err="1"/>
              <a:t>Mahoor</a:t>
            </a:r>
            <a:r>
              <a:rPr lang="en-US" altLang="zh-TW" sz="1100" dirty="0"/>
              <a:t>. </a:t>
            </a:r>
            <a:r>
              <a:rPr lang="en-US" altLang="zh-TW" sz="1100" dirty="0" smtClean="0"/>
              <a:t>Affect-Net</a:t>
            </a:r>
            <a:r>
              <a:rPr lang="en-US" altLang="zh-TW" sz="1100" dirty="0"/>
              <a:t>: A database for facial expression, valence, and </a:t>
            </a:r>
            <a:r>
              <a:rPr lang="en-US" altLang="zh-TW" sz="1100" dirty="0" smtClean="0"/>
              <a:t>arousal computing </a:t>
            </a:r>
            <a:r>
              <a:rPr lang="en-US" altLang="zh-TW" sz="1100" dirty="0"/>
              <a:t>in the wild. </a:t>
            </a:r>
            <a:r>
              <a:rPr lang="en-US" altLang="zh-TW" sz="1100" dirty="0" err="1"/>
              <a:t>CoRR</a:t>
            </a:r>
            <a:r>
              <a:rPr lang="en-US" altLang="zh-TW" sz="1100" dirty="0"/>
              <a:t>, abs/1708.03985, 2017</a:t>
            </a:r>
            <a:r>
              <a:rPr lang="en-US" altLang="zh-TW" sz="1100" dirty="0" smtClean="0"/>
              <a:t>.</a:t>
            </a:r>
          </a:p>
          <a:p>
            <a:r>
              <a:rPr lang="en-US" altLang="zh-TW" sz="1100" dirty="0" smtClean="0"/>
              <a:t>[10</a:t>
            </a:r>
            <a:r>
              <a:rPr lang="en-US" altLang="zh-TW" sz="1100" dirty="0"/>
              <a:t>] S. M. </a:t>
            </a:r>
            <a:r>
              <a:rPr lang="en-US" altLang="zh-TW" sz="1100" dirty="0" err="1"/>
              <a:t>Mavadati</a:t>
            </a:r>
            <a:r>
              <a:rPr lang="en-US" altLang="zh-TW" sz="1100" dirty="0"/>
              <a:t>, M. H. </a:t>
            </a:r>
            <a:r>
              <a:rPr lang="en-US" altLang="zh-TW" sz="1100" dirty="0" err="1"/>
              <a:t>Mahoor</a:t>
            </a:r>
            <a:r>
              <a:rPr lang="en-US" altLang="zh-TW" sz="1100" dirty="0"/>
              <a:t>, K. Bartlett, P. Trinh, </a:t>
            </a:r>
            <a:r>
              <a:rPr lang="en-US" altLang="zh-TW" sz="1100" dirty="0" smtClean="0"/>
              <a:t>and J</a:t>
            </a:r>
            <a:r>
              <a:rPr lang="en-US" altLang="zh-TW" sz="1100" dirty="0"/>
              <a:t>. F. Cohn. DISFA: A spontaneous facial action </a:t>
            </a:r>
            <a:r>
              <a:rPr lang="en-US" altLang="zh-TW" sz="1100" dirty="0" smtClean="0"/>
              <a:t>intensity </a:t>
            </a:r>
            <a:r>
              <a:rPr lang="en-US" altLang="zh-TW" sz="1100" dirty="0"/>
              <a:t>database. IEEE Transactions on Affective </a:t>
            </a:r>
            <a:r>
              <a:rPr lang="en-US" altLang="zh-TW" sz="1100" dirty="0" smtClean="0"/>
              <a:t>Computing, 4(2</a:t>
            </a:r>
            <a:r>
              <a:rPr lang="en-US" altLang="zh-TW" sz="1100" dirty="0"/>
              <a:t>):151–160, 2013.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5651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87146"/>
                <a:ext cx="10058400" cy="3681948"/>
              </a:xfrm>
            </p:spPr>
            <p:txBody>
              <a:bodyPr vert="horz" lIns="0" tIns="45720" rIns="0" bIns="45720" rtlCol="0">
                <a:normAutofit/>
              </a:bodyPr>
              <a:lstStyle/>
              <a:p>
                <a:pPr marL="288000" indent="-288000"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Problems</a:t>
                </a:r>
              </a:p>
              <a:p>
                <a:pPr marL="580608" lvl="1" indent="-288000">
                  <a:buFont typeface="Arial" panose="020B0604020202020204" pitchFamily="34" charset="0"/>
                  <a:buChar char="•"/>
                </a:pP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Facial expressions do not always fall neatly into pre-defined categories</a:t>
                </a:r>
              </a:p>
              <a:p>
                <a:pPr marL="580608" lvl="1" indent="-288000">
                  <a:buFont typeface="Arial" panose="020B0604020202020204" pitchFamily="34" charset="0"/>
                  <a:buChar char="•"/>
                </a:pP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Similarity between expressions measured in the action unit space </a:t>
                </a:r>
                <a14:m>
                  <m:oMath xmlns:m="http://schemas.openxmlformats.org/officeDocument/2006/math">
                    <m:r>
                      <a:rPr lang="en-US" altLang="zh-TW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</m:oMath>
                </a14:m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	       how humans perceive</a:t>
                </a:r>
              </a:p>
              <a:p>
                <a:pPr marL="580608" lvl="1" indent="-288000">
                  <a:buFont typeface="Arial" panose="020B0604020202020204" pitchFamily="34" charset="0"/>
                  <a:buChar char="•"/>
                </a:pP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 every human-recognizable expression has a name</a:t>
                </a:r>
              </a:p>
              <a:p>
                <a:pPr marL="288000" indent="-288000"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</a:t>
                </a:r>
              </a:p>
              <a:p>
                <a:pPr marL="580608" lvl="1" indent="-288000">
                  <a:buFont typeface="Arial" panose="020B0604020202020204" pitchFamily="34" charset="0"/>
                  <a:buChar char="•"/>
                </a:pP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Describe </a:t>
                </a:r>
                <a:r>
                  <a:rPr lang="en-US" altLang="zh-TW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facial expressions in a continuous fashion </a:t>
                </a: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a </a:t>
                </a:r>
                <a:r>
                  <a:rPr lang="en-US" altLang="zh-TW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compact embedding space that mimics human </a:t>
                </a: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visual preferences</a:t>
                </a:r>
                <a:endParaRPr lang="zh-TW" alt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87146"/>
                <a:ext cx="10058400" cy="3681948"/>
              </a:xfrm>
              <a:blipFill rotWithShape="0">
                <a:blip r:embed="rId2"/>
                <a:stretch>
                  <a:fillRect l="-1697" t="-23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E859-F4BF-45AC-A60D-733016C6348E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78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validation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387600"/>
                <a:ext cx="10058400" cy="3481494"/>
              </a:xfrm>
            </p:spPr>
            <p:txBody>
              <a:bodyPr vert="horz" lIns="0" tIns="45720" rIns="0" bIns="45720" rtlCol="0">
                <a:normAutofit/>
              </a:bodyPr>
              <a:lstStyle/>
              <a:p>
                <a:pPr marL="288000" indent="-288000"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Parameters in </a:t>
                </a:r>
                <a:r>
                  <a:rPr lang="en-US" altLang="zh-TW" sz="2400" dirty="0" err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FaceNet</a:t>
                </a: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were fixed</a:t>
                </a:r>
              </a:p>
              <a:p>
                <a:pPr marL="288000" indent="-288000">
                  <a:buFont typeface="Arial" panose="020B0604020202020204" pitchFamily="34" charset="0"/>
                  <a:buChar char="•"/>
                </a:pPr>
                <a:r>
                  <a:rPr lang="en-US" altLang="zh-TW" sz="2400" b="0" dirty="0" err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DenseNet</a:t>
                </a:r>
                <a:r>
                  <a:rPr lang="en-US" altLang="zh-TW" sz="2400" b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and FC layer were trained start from Xavier initialization</a:t>
                </a:r>
              </a:p>
              <a:p>
                <a:pPr marL="288000" indent="-288000"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Adam optimizer with learning rate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5×</m:t>
                    </m:r>
                    <m:sSup>
                      <m:sSupPr>
                        <m:ctrlPr>
                          <a:rPr lang="en-US" altLang="zh-TW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altLang="zh-TW" sz="2400" b="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8000" indent="-288000"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Drop out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=0.5</m:t>
                    </m:r>
                  </m:oMath>
                </a14:m>
                <a:endParaRPr lang="en-US" altLang="zh-TW" sz="2400" b="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8000" indent="-288000">
                  <a:buFont typeface="Arial" panose="020B0604020202020204" pitchFamily="34" charset="0"/>
                  <a:buChar char="•"/>
                </a:pPr>
                <a:endParaRPr lang="en-US" altLang="zh-TW" sz="2400" b="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4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387600"/>
                <a:ext cx="10058400" cy="3481494"/>
              </a:xfrm>
              <a:blipFill rotWithShape="0">
                <a:blip r:embed="rId2"/>
                <a:stretch>
                  <a:fillRect l="-1697" t="-2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694-8A71-448D-940F-ECCB53B19FC2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08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validation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082800"/>
                <a:ext cx="10058400" cy="3786294"/>
              </a:xfrm>
            </p:spPr>
            <p:txBody>
              <a:bodyPr vert="horz" lIns="0" tIns="45720" rIns="0" bIns="45720" rtlCol="0">
                <a:normAutofit/>
              </a:bodyPr>
              <a:lstStyle/>
              <a:p>
                <a:pPr marL="288000" indent="-288000">
                  <a:buFont typeface="Arial" panose="020B0604020202020204" pitchFamily="34" charset="0"/>
                  <a:buChar char="•"/>
                </a:pP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Triplet prediction accuracy </a:t>
                </a:r>
                <a14:m>
                  <m:oMath xmlns:m="http://schemas.openxmlformats.org/officeDocument/2006/math">
                    <m:r>
                      <a:rPr lang="en-US" altLang="zh-TW" sz="22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zh-TW" alt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percentage of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  <m:r>
                      <a:rPr lang="en-US" altLang="zh-TW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TW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altLang="zh-TW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  <m:r>
                      <a:rPr lang="en-US" altLang="zh-TW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TW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TW" sz="22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8000" indent="-288000">
                  <a:buFont typeface="Arial" panose="020B0604020202020204" pitchFamily="34" charset="0"/>
                  <a:buChar char="•"/>
                </a:pPr>
                <a:endParaRPr lang="en-US" altLang="zh-TW" sz="2200" dirty="0">
                  <a:solidFill>
                    <a:srgbClr val="00000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8000" indent="-288000">
                  <a:buFont typeface="Arial" panose="020B0604020202020204" pitchFamily="34" charset="0"/>
                  <a:buChar char="•"/>
                </a:pP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Average human performance:</a:t>
                </a:r>
                <a:endParaRPr lang="en-US" altLang="zh-TW" sz="2200" dirty="0">
                  <a:solidFill>
                    <a:srgbClr val="00000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8000" indent="-288000">
                  <a:buFont typeface="Arial" panose="020B0604020202020204" pitchFamily="34" charset="0"/>
                  <a:buChar char="•"/>
                </a:pPr>
                <a:endParaRPr lang="en-US" altLang="zh-TW" sz="2200" b="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2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082800"/>
                <a:ext cx="10058400" cy="3786294"/>
              </a:xfrm>
              <a:blipFill rotWithShape="0">
                <a:blip r:embed="rId2"/>
                <a:stretch>
                  <a:fillRect l="-1576" t="-19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694-8A71-448D-940F-ECCB53B19FC2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466" y="2793999"/>
            <a:ext cx="6525774" cy="342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7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validation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99920"/>
            <a:ext cx="10058400" cy="3969174"/>
          </a:xfrm>
        </p:spPr>
        <p:txBody>
          <a:bodyPr vert="horz" lIns="0" tIns="45720" rIns="0" bIns="45720" rtlCol="0">
            <a:normAutofit/>
          </a:bodyPr>
          <a:lstStyle/>
          <a:p>
            <a:pPr marL="288000" indent="-288000">
              <a:buFont typeface="Arial" panose="020B0604020202020204" pitchFamily="34" charset="0"/>
              <a:buChar char="•"/>
            </a:pPr>
            <a:endParaRPr lang="en-US" altLang="zh-TW" sz="2200" b="0" dirty="0" smtClean="0">
              <a:solidFill>
                <a:srgbClr val="000000"/>
              </a:solidFill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694-8A71-448D-940F-ECCB53B19FC2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1399176"/>
                  </p:ext>
                </p:extLst>
              </p:nvPr>
            </p:nvGraphicFramePr>
            <p:xfrm>
              <a:off x="1374781" y="2023602"/>
              <a:ext cx="8525678" cy="24772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93924"/>
                    <a:gridCol w="3065877"/>
                    <a:gridCol w="3065877"/>
                  </a:tblGrid>
                  <a:tr h="825759">
                    <a:tc>
                      <a:txBody>
                        <a:bodyPr/>
                        <a:lstStyle/>
                        <a:p>
                          <a:r>
                            <a:rPr lang="en-US" altLang="zh-TW" sz="1800" b="0" dirty="0" err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FECNet</a:t>
                          </a:r>
                          <a:endParaRPr lang="zh-TW" altLang="en-US" b="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rgbClr val="000000"/>
                              </a:solidFill>
                              <a:latin typeface="+mn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Mini-batch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=90 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rgbClr val="000000"/>
                              </a:solidFill>
                              <a:latin typeface="+mn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samples, iterations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=50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rgbClr val="000000"/>
                              </a:solidFill>
                              <a:latin typeface="+mn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b="0" dirty="0" smtClean="0">
                              <a:solidFill>
                                <a:srgbClr val="000000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Triplet prediction accuracy</a:t>
                          </a:r>
                          <a:endParaRPr lang="zh-TW" altLang="en-US" b="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825759">
                    <a:tc>
                      <a:txBody>
                        <a:bodyPr/>
                        <a:lstStyle/>
                        <a:p>
                          <a:r>
                            <a:rPr lang="en-US" altLang="zh-TW" sz="1800" b="0" dirty="0" err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AFFNet</a:t>
                          </a:r>
                          <a:r>
                            <a:rPr lang="en-US" altLang="zh-TW" sz="1800" b="0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-CL / </a:t>
                          </a:r>
                          <a:r>
                            <a:rPr lang="en-US" altLang="zh-TW" sz="1800" b="0" dirty="0" err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AFFNet</a:t>
                          </a:r>
                          <a:r>
                            <a:rPr lang="en-US" altLang="zh-TW" sz="1800" b="0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-TL </a:t>
                          </a:r>
                          <a:endParaRPr lang="zh-TW" altLang="en-US" b="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rgbClr val="000000"/>
                              </a:solidFill>
                              <a:latin typeface="+mn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Mini-batch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=128 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rgbClr val="000000"/>
                              </a:solidFill>
                              <a:latin typeface="+mn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samples, iterations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=10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rgbClr val="000000"/>
                              </a:solidFill>
                              <a:latin typeface="+mn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rgbClr val="000000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ROC </a:t>
                          </a:r>
                          <a:r>
                            <a:rPr lang="en-US" altLang="zh-TW" sz="1800" b="0" dirty="0" smtClean="0">
                              <a:solidFill>
                                <a:srgbClr val="000000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curve</a:t>
                          </a:r>
                          <a:endParaRPr lang="en-US" altLang="zh-TW" sz="1800" b="0" dirty="0" smtClean="0">
                            <a:solidFill>
                              <a:srgbClr val="000000"/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825759">
                    <a:tc>
                      <a:txBody>
                        <a:bodyPr/>
                        <a:lstStyle/>
                        <a:p>
                          <a:r>
                            <a:rPr lang="en-US" altLang="zh-TW" sz="1800" b="0" dirty="0" err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FACSNet</a:t>
                          </a:r>
                          <a:r>
                            <a:rPr lang="en-US" altLang="zh-TW" sz="1800" b="0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-CL</a:t>
                          </a:r>
                          <a:endParaRPr lang="zh-TW" altLang="en-US" b="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rgbClr val="000000"/>
                              </a:solidFill>
                              <a:latin typeface="+mn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Mini-batch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=130 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rgbClr val="000000"/>
                              </a:solidFill>
                              <a:latin typeface="+mn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samples, iterations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=20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rgbClr val="000000"/>
                              </a:solidFill>
                              <a:latin typeface="+mn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b="0" dirty="0" smtClean="0">
                              <a:solidFill>
                                <a:srgbClr val="000000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F1 score</a:t>
                          </a:r>
                          <a:endParaRPr lang="zh-TW" altLang="en-US" b="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1399176"/>
                  </p:ext>
                </p:extLst>
              </p:nvPr>
            </p:nvGraphicFramePr>
            <p:xfrm>
              <a:off x="1374781" y="2023602"/>
              <a:ext cx="8525678" cy="24772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93924"/>
                    <a:gridCol w="3065877"/>
                    <a:gridCol w="3065877"/>
                  </a:tblGrid>
                  <a:tr h="825759">
                    <a:tc>
                      <a:txBody>
                        <a:bodyPr/>
                        <a:lstStyle/>
                        <a:p>
                          <a:r>
                            <a:rPr lang="en-US" altLang="zh-TW" sz="1800" b="0" dirty="0" err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FECNet</a:t>
                          </a:r>
                          <a:endParaRPr lang="zh-TW" altLang="en-US" b="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8175" t="-735" r="-100198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b="0" dirty="0" smtClean="0">
                              <a:solidFill>
                                <a:srgbClr val="000000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Triplet prediction accuracy</a:t>
                          </a:r>
                          <a:endParaRPr lang="zh-TW" altLang="en-US" b="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825759">
                    <a:tc>
                      <a:txBody>
                        <a:bodyPr/>
                        <a:lstStyle/>
                        <a:p>
                          <a:r>
                            <a:rPr lang="en-US" altLang="zh-TW" sz="1800" b="0" dirty="0" err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AFFNet</a:t>
                          </a:r>
                          <a:r>
                            <a:rPr lang="en-US" altLang="zh-TW" sz="1800" b="0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-CL / </a:t>
                          </a:r>
                          <a:r>
                            <a:rPr lang="en-US" altLang="zh-TW" sz="1800" b="0" dirty="0" err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AFFNet</a:t>
                          </a:r>
                          <a:r>
                            <a:rPr lang="en-US" altLang="zh-TW" sz="1800" b="0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-TL </a:t>
                          </a:r>
                          <a:endParaRPr lang="zh-TW" altLang="en-US" b="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8175" t="-100735" r="-100198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rgbClr val="000000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ROC </a:t>
                          </a:r>
                          <a:r>
                            <a:rPr lang="en-US" altLang="zh-TW" sz="1800" b="0" dirty="0" smtClean="0">
                              <a:solidFill>
                                <a:srgbClr val="000000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curve</a:t>
                          </a:r>
                          <a:endParaRPr lang="en-US" altLang="zh-TW" sz="1800" b="0" dirty="0" smtClean="0">
                            <a:solidFill>
                              <a:srgbClr val="000000"/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825759">
                    <a:tc>
                      <a:txBody>
                        <a:bodyPr/>
                        <a:lstStyle/>
                        <a:p>
                          <a:r>
                            <a:rPr lang="en-US" altLang="zh-TW" sz="1800" b="0" dirty="0" err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FACSNet</a:t>
                          </a:r>
                          <a:r>
                            <a:rPr lang="en-US" altLang="zh-TW" sz="1800" b="0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-CL</a:t>
                          </a:r>
                          <a:endParaRPr lang="zh-TW" altLang="en-US" b="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8175" t="-200735" r="-100198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b="0" dirty="0" smtClean="0">
                              <a:solidFill>
                                <a:srgbClr val="000000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F1 score</a:t>
                          </a:r>
                          <a:endParaRPr lang="zh-TW" altLang="en-US" b="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0859921"/>
                  </p:ext>
                </p:extLst>
              </p:nvPr>
            </p:nvGraphicFramePr>
            <p:xfrm>
              <a:off x="1374781" y="4897121"/>
              <a:ext cx="482281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7219"/>
                    <a:gridCol w="16256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</a:rPr>
                            <a:t>One-class triplets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</a:rPr>
                            <a:t>Two-class / three-class</a:t>
                          </a:r>
                          <a:r>
                            <a:rPr lang="en-US" altLang="zh-TW" b="0" baseline="0" dirty="0" smtClean="0">
                              <a:solidFill>
                                <a:schemeClr val="tx1"/>
                              </a:solidFill>
                            </a:rPr>
                            <a:t> triplets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0859921"/>
                  </p:ext>
                </p:extLst>
              </p:nvPr>
            </p:nvGraphicFramePr>
            <p:xfrm>
              <a:off x="1374781" y="4897121"/>
              <a:ext cx="482281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7219"/>
                    <a:gridCol w="16256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</a:rPr>
                            <a:t>One-class triplets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97004" t="-8065" r="-749" b="-12096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</a:rPr>
                            <a:t>Two-class / three-class</a:t>
                          </a:r>
                          <a:r>
                            <a:rPr lang="en-US" altLang="zh-TW" b="0" baseline="0" dirty="0" smtClean="0">
                              <a:solidFill>
                                <a:schemeClr val="tx1"/>
                              </a:solidFill>
                            </a:rPr>
                            <a:t> triplets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97004" t="-109836" r="-749" b="-2295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2552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63200" cy="1450757"/>
          </a:xfrm>
        </p:spPr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of the </a:t>
            </a:r>
            <a:r>
              <a:rPr lang="en-US" altLang="zh-TW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FECNet</a:t>
            </a:r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embedding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694-8A71-448D-940F-ECCB53B19FC2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737" y="1988503"/>
            <a:ext cx="6656852" cy="402272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157873" y="271272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87.5%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6929120" y="3201908"/>
            <a:ext cx="1256381" cy="648732"/>
            <a:chOff x="6929120" y="3201908"/>
            <a:chExt cx="1256381" cy="648732"/>
          </a:xfrm>
        </p:grpSpPr>
        <p:sp>
          <p:nvSpPr>
            <p:cNvPr id="9" name="橢圓 8"/>
            <p:cNvSpPr/>
            <p:nvPr/>
          </p:nvSpPr>
          <p:spPr>
            <a:xfrm>
              <a:off x="6929120" y="3291841"/>
              <a:ext cx="497840" cy="558799"/>
            </a:xfrm>
            <a:prstGeom prst="ellipse">
              <a:avLst/>
            </a:prstGeom>
            <a:noFill/>
            <a:ln w="57150">
              <a:solidFill>
                <a:srgbClr val="1FFF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426960" y="3201908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29C51D"/>
                  </a:solidFill>
                </a:rPr>
                <a:t>81.8%</a:t>
              </a:r>
              <a:endParaRPr lang="zh-TW" altLang="en-US" dirty="0">
                <a:solidFill>
                  <a:srgbClr val="29C51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36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</a:t>
            </a:r>
            <a:r>
              <a:rPr lang="en-US" altLang="zh-TW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embeddings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694-8A71-448D-940F-ECCB53B19FC2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137" y="2042372"/>
            <a:ext cx="6657726" cy="363008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96480" y="3992880"/>
            <a:ext cx="1112509" cy="467360"/>
          </a:xfrm>
          <a:prstGeom prst="rect">
            <a:avLst/>
          </a:prstGeom>
          <a:solidFill>
            <a:srgbClr val="CCFF99">
              <a:alpha val="2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543041" y="4756291"/>
            <a:ext cx="863600" cy="467360"/>
          </a:xfrm>
          <a:prstGeom prst="rect">
            <a:avLst/>
          </a:prstGeom>
          <a:solidFill>
            <a:srgbClr val="FFCCCC">
              <a:alpha val="2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12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triplets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694-8A71-448D-940F-ECCB53B19FC2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704" y="2294525"/>
            <a:ext cx="7028593" cy="293951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672300" y="3164603"/>
            <a:ext cx="909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3300"/>
                </a:solidFill>
                <a:cs typeface="Times New Roman" panose="02020603050405020304" pitchFamily="18" charset="0"/>
              </a:rPr>
              <a:t>Easiest </a:t>
            </a:r>
            <a:endParaRPr lang="zh-TW" altLang="en-US" sz="2000" dirty="0">
              <a:solidFill>
                <a:srgbClr val="FF33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89280" y="2764493"/>
            <a:ext cx="1992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3300"/>
                </a:solidFill>
                <a:cs typeface="Times New Roman" panose="02020603050405020304" pitchFamily="18" charset="0"/>
              </a:rPr>
              <a:t>The most difficult</a:t>
            </a:r>
            <a:endParaRPr lang="zh-TW" altLang="en-US" sz="2000" dirty="0">
              <a:solidFill>
                <a:srgbClr val="FF33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8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24160" cy="1450757"/>
          </a:xfrm>
        </p:spPr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</a:t>
            </a:r>
            <a:r>
              <a:rPr lang="en-US" altLang="zh-TW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FECNet</a:t>
            </a:r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embedding space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694-8A71-448D-940F-ECCB53B19FC2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8528" y="1872000"/>
            <a:ext cx="5274945" cy="437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1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Application– image retrieval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694-8A71-448D-940F-ECCB53B19FC2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0337" y="2367752"/>
            <a:ext cx="5271326" cy="307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8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Application– image retrieval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694-8A71-448D-940F-ECCB53B19FC2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內容版面配置區 13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87680"/>
                <a:ext cx="10056878" cy="3681414"/>
              </a:xfrm>
            </p:spPr>
            <p:txBody>
              <a:bodyPr vert="horz" lIns="0" tIns="45720" rIns="0" bIns="45720" rtlCol="0">
                <a:normAutofit/>
              </a:bodyPr>
              <a:lstStyle/>
              <a:p>
                <a:pPr marL="288000" indent="-288000"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Ranked </a:t>
                </a:r>
                <a:r>
                  <a:rPr lang="en-US" altLang="zh-TW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2N retrieved images </a:t>
                </a: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based on </a:t>
                </a:r>
                <a:r>
                  <a:rPr lang="en-US" altLang="zh-TW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close they are to the query as judged by </a:t>
                </a: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 human raters</a:t>
                </a:r>
                <a:r>
                  <a:rPr lang="en-US" altLang="zh-TW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altLang="zh-TW" sz="24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000" indent="-288000"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</a:t>
                </a:r>
                <a:r>
                  <a:rPr lang="en-US" altLang="zh-TW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pairwise </a:t>
                </a: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ranking:</a:t>
                </a:r>
              </a:p>
              <a:p>
                <a:pPr marL="580608" lvl="1" indent="-288000">
                  <a:buFont typeface="Arial" panose="020B0604020202020204" pitchFamily="34" charset="0"/>
                  <a:buChar char="•"/>
                </a:pPr>
                <a:r>
                  <a:rPr lang="en-US" altLang="zh-TW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inner score </a:t>
                </a:r>
                <a14:m>
                  <m:oMath xmlns:m="http://schemas.openxmlformats.org/officeDocument/2006/math">
                    <m:r>
                      <a:rPr lang="en-US" altLang="zh-TW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=+1</m:t>
                    </m:r>
                  </m:oMath>
                </a14:m>
                <a:endParaRPr lang="en-US" altLang="zh-TW" sz="22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80608" lvl="1" indent="-288000">
                  <a:buFont typeface="Arial" panose="020B0604020202020204" pitchFamily="34" charset="0"/>
                  <a:buChar char="•"/>
                </a:pP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Looser score </a:t>
                </a:r>
                <a14:m>
                  <m:oMath xmlns:m="http://schemas.openxmlformats.org/officeDocument/2006/math">
                    <m:r>
                      <a:rPr lang="en-US" altLang="zh-TW" sz="22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2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TW" sz="22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TW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80608" lvl="1" indent="-288000">
                  <a:buFont typeface="Arial" panose="020B0604020202020204" pitchFamily="34" charset="0"/>
                  <a:buChar char="•"/>
                </a:pP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Tie </a:t>
                </a:r>
                <a14:m>
                  <m:oMath xmlns:m="http://schemas.openxmlformats.org/officeDocument/2006/math">
                    <m:r>
                      <a:rPr lang="en-US" altLang="zh-TW" sz="22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2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zh-TW" alt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內容版面配置區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87680"/>
                <a:ext cx="10056878" cy="3681414"/>
              </a:xfrm>
              <a:blipFill rotWithShape="0">
                <a:blip r:embed="rId2"/>
                <a:stretch>
                  <a:fillRect l="-1697" t="-23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內容版面配置區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31" y="2483026"/>
            <a:ext cx="6032627" cy="368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5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Application– image retrieval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694-8A71-448D-940F-ECCB53B19FC2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441" y="2043880"/>
            <a:ext cx="7417118" cy="412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2580640"/>
            <a:ext cx="10058400" cy="3288454"/>
          </a:xfrm>
        </p:spPr>
        <p:txBody>
          <a:bodyPr vert="horz" lIns="0" tIns="45720" rIns="0" bIns="45720" rtlCol="0">
            <a:normAutofit/>
          </a:bodyPr>
          <a:lstStyle/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 models</a:t>
            </a:r>
          </a:p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Facial Action Coding System (FAC) model</a:t>
            </a:r>
            <a:endParaRPr lang="en-US" altLang="zh-TW" sz="2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Dimensional models</a:t>
            </a: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.g. Valence—Arousal</a:t>
            </a:r>
            <a:endParaRPr lang="zh-TW" alt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6564-3A2B-4FE1-BED2-59585954A8F4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42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54640" cy="1450757"/>
          </a:xfrm>
        </p:spPr>
        <p:txBody>
          <a:bodyPr/>
          <a:lstStyle/>
          <a:p>
            <a:r>
              <a:rPr lang="en-US" altLang="zh-TW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Application– </a:t>
            </a:r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album summarization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694-8A71-448D-940F-ECCB53B19FC2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416" y="3472615"/>
            <a:ext cx="10869168" cy="120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2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54640" cy="1450757"/>
          </a:xfrm>
        </p:spPr>
        <p:txBody>
          <a:bodyPr/>
          <a:lstStyle/>
          <a:p>
            <a:r>
              <a:rPr lang="en-US" altLang="zh-TW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Application– </a:t>
            </a:r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album summarization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694-8A71-448D-940F-ECCB53B19FC2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5937" y="2118572"/>
            <a:ext cx="7677326" cy="3960000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>
            <a:off x="6324600" y="1778934"/>
            <a:ext cx="0" cy="457200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796835" y="3540034"/>
            <a:ext cx="1657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B0F0"/>
                </a:solidFill>
              </a:rPr>
              <a:t>FECNet-16d</a:t>
            </a:r>
            <a:endParaRPr lang="zh-TW" altLang="en-US" sz="2400" dirty="0">
              <a:solidFill>
                <a:srgbClr val="00B0F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201507" y="3540034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 smtClean="0">
                <a:solidFill>
                  <a:srgbClr val="00B0F0"/>
                </a:solidFill>
              </a:rPr>
              <a:t>AFFNet</a:t>
            </a:r>
            <a:r>
              <a:rPr lang="en-US" altLang="zh-TW" sz="2400" dirty="0" smtClean="0">
                <a:solidFill>
                  <a:srgbClr val="00B0F0"/>
                </a:solidFill>
              </a:rPr>
              <a:t>-CL-P</a:t>
            </a:r>
            <a:endParaRPr lang="zh-TW" alt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64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Application– </a:t>
            </a:r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 classification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694-8A71-448D-940F-ECCB53B19FC2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879" y="2187575"/>
            <a:ext cx="6174567" cy="3681413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6047785" y="2187575"/>
            <a:ext cx="0" cy="273600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02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Application– </a:t>
            </a:r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 classification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694-8A71-448D-940F-ECCB53B19FC2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082" y="2852154"/>
            <a:ext cx="10887837" cy="25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works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2419108"/>
            <a:ext cx="10338507" cy="3449985"/>
          </a:xfrm>
        </p:spPr>
        <p:txBody>
          <a:bodyPr vert="horz" lIns="0" tIns="45720" rIns="0" bIns="45720" rtlCol="0">
            <a:normAutofit/>
          </a:bodyPr>
          <a:lstStyle/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large-scale facial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 comparison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annotated by human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raters</a:t>
            </a:r>
          </a:p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Learned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compact (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16-dim.)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facial expression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 with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triplet loss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Performs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than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 and action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units datasets</a:t>
            </a:r>
          </a:p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Usefulness for various applications </a:t>
            </a:r>
          </a:p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 negatives</a:t>
            </a:r>
            <a:endParaRPr lang="zh-TW" alt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694-8A71-448D-940F-ECCB53B19FC2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6600" dirty="0" smtClean="0">
                <a:solidFill>
                  <a:srgbClr val="009242"/>
                </a:solidFill>
                <a:latin typeface="Times New Roman" panose="02020603050405020304" pitchFamily="18" charset="0"/>
                <a:ea typeface="Hanyi Senty Chalk Original" panose="03000600000000000000" pitchFamily="66" charset="-120"/>
                <a:cs typeface="Times New Roman" panose="02020603050405020304" pitchFamily="18" charset="0"/>
              </a:rPr>
              <a:t>Thanks for listening</a:t>
            </a:r>
            <a:endParaRPr lang="zh-TW" altLang="en-US" sz="6600" dirty="0">
              <a:solidFill>
                <a:srgbClr val="009242"/>
              </a:solidFill>
              <a:latin typeface="Times New Roman" panose="02020603050405020304" pitchFamily="18" charset="0"/>
              <a:ea typeface="Hanyi Senty Chalk Original" panose="03000600000000000000" pitchFamily="66" charset="-120"/>
              <a:cs typeface="Times New Roman" panose="02020603050405020304" pitchFamily="18" charset="0"/>
            </a:endParaRPr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97280" y="6419145"/>
            <a:ext cx="2472271" cy="365125"/>
          </a:xfrm>
        </p:spPr>
        <p:txBody>
          <a:bodyPr/>
          <a:lstStyle/>
          <a:p>
            <a:fld id="{5BEE6A68-F923-40EB-9309-38A221D86AC3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9900458" y="6419145"/>
            <a:ext cx="1312025" cy="365125"/>
          </a:xfrm>
        </p:spPr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67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274A-C345-481C-BAAF-203999C077B5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這裡寫圖片描述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346" y="1846263"/>
            <a:ext cx="5363633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1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17F84-3A9F-409D-B2A7-012A4D0CC85E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這裡寫圖片描述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00" y="1846263"/>
            <a:ext cx="5359526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3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Facial Action Coding </a:t>
            </a:r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(</a:t>
            </a:r>
            <a:r>
              <a:rPr lang="en-US" altLang="zh-TW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FACS</a:t>
            </a:r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/>
          <a:p>
            <a:fld id="{EC0B2E45-7596-4359-B6A1-A87E1C91909C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「facial action coding system」的圖片搜尋結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69" y="2122805"/>
            <a:ext cx="5172471" cy="34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079626"/>
            <a:ext cx="3505200" cy="36099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097280" y="6028944"/>
            <a:ext cx="1005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[1] P. Ekman, W. V. Friesen, and J. C. Hager. Facial </a:t>
            </a:r>
            <a:r>
              <a:rPr lang="en-US" altLang="zh-TW" sz="1100" dirty="0" smtClean="0"/>
              <a:t>Action Coding </a:t>
            </a:r>
            <a:r>
              <a:rPr lang="en-US" altLang="zh-TW" sz="1100" dirty="0"/>
              <a:t>System - Manual. A Human Face, 2002.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5993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Valence—Arousal </a:t>
            </a:r>
            <a:r>
              <a:rPr lang="en-US" altLang="zh-TW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TW" alt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/>
          <a:p>
            <a:fld id="{4682ADBF-109E-4B84-B341-BBEDB04EF6E2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「valence arousal」的圖片搜尋結果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1956781"/>
            <a:ext cx="6077383" cy="41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097280" y="6028944"/>
            <a:ext cx="1005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/>
              <a:t>[2</a:t>
            </a:r>
            <a:r>
              <a:rPr lang="en-US" altLang="zh-TW" sz="1100" dirty="0"/>
              <a:t>] </a:t>
            </a:r>
            <a:r>
              <a:rPr lang="en-US" altLang="zh-TW" sz="1100" dirty="0"/>
              <a:t>J. A. Russell. A </a:t>
            </a:r>
            <a:r>
              <a:rPr lang="en-US" altLang="zh-TW" sz="1100" dirty="0" err="1"/>
              <a:t>circumplex</a:t>
            </a:r>
            <a:r>
              <a:rPr lang="en-US" altLang="zh-TW" sz="1100" dirty="0"/>
              <a:t> model of affect. Journal </a:t>
            </a:r>
            <a:r>
              <a:rPr lang="en-US" altLang="zh-TW" sz="1100" dirty="0" smtClean="0"/>
              <a:t>of Personality </a:t>
            </a:r>
            <a:r>
              <a:rPr lang="en-US" altLang="zh-TW" sz="1100" dirty="0"/>
              <a:t>and Social Psychology, 39(6):1161–1178, 1980.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5728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818639"/>
            <a:ext cx="10058400" cy="4318001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AB8D-F1B8-4F56-9415-CDC16FFCD092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Valence—Arousal </a:t>
            </a:r>
            <a:r>
              <a:rPr lang="en-US" altLang="zh-TW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TW" alt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97280" y="6079744"/>
            <a:ext cx="1005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/>
              <a:t>[2</a:t>
            </a:r>
            <a:r>
              <a:rPr lang="en-US" altLang="zh-TW" sz="1100" dirty="0"/>
              <a:t>] </a:t>
            </a:r>
            <a:r>
              <a:rPr lang="en-US" altLang="zh-TW" sz="1100" dirty="0"/>
              <a:t>J. A. Russell. A </a:t>
            </a:r>
            <a:r>
              <a:rPr lang="en-US" altLang="zh-TW" sz="1100" dirty="0" err="1"/>
              <a:t>circumplex</a:t>
            </a:r>
            <a:r>
              <a:rPr lang="en-US" altLang="zh-TW" sz="1100" dirty="0"/>
              <a:t> model of affect. Journal </a:t>
            </a:r>
            <a:r>
              <a:rPr lang="en-US" altLang="zh-TW" sz="1100" dirty="0" smtClean="0"/>
              <a:t>of Personality </a:t>
            </a:r>
            <a:r>
              <a:rPr lang="en-US" altLang="zh-TW" sz="1100" dirty="0"/>
              <a:t>and Social Psychology, 39(6):1161–1178, 1980.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2554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 embedding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18640"/>
            <a:ext cx="10058400" cy="2643633"/>
          </a:xfrm>
        </p:spPr>
        <p:txBody>
          <a:bodyPr vert="horz" lIns="0" tIns="45720" rIns="0" bIns="45720" rtlCol="0">
            <a:normAutofit/>
          </a:bodyPr>
          <a:lstStyle/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LSTM-Based Facial Performance Capture Using Embedding Between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Expressions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en-US" altLang="zh-TW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8000" indent="-288000">
              <a:buFont typeface="Arial" panose="020B0604020202020204" pitchFamily="34" charset="0"/>
              <a:buChar char="•"/>
            </a:pPr>
            <a:endParaRPr lang="en-US" altLang="zh-TW" sz="2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8000" indent="-288000">
              <a:buFont typeface="Arial" panose="020B0604020202020204" pitchFamily="34" charset="0"/>
              <a:buChar char="•"/>
            </a:pP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792A4-31BD-470B-8BB7-5CB372986455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t="2988"/>
          <a:stretch/>
        </p:blipFill>
        <p:spPr>
          <a:xfrm>
            <a:off x="3184382" y="2407919"/>
            <a:ext cx="5830073" cy="351134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097280" y="6028944"/>
            <a:ext cx="1005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</a:t>
            </a:r>
            <a:r>
              <a:rPr lang="en-US" altLang="zh-TW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 Lin, X. Jiang, Y. Lu, and J. Wen. </a:t>
            </a:r>
            <a:r>
              <a:rPr lang="en-US" altLang="zh-TW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LSTMbased</a:t>
            </a: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facial performance capture using embedding between expressions. </a:t>
            </a:r>
            <a:r>
              <a:rPr lang="en-US" altLang="zh-TW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abs/1805.03874, 2018.</a:t>
            </a:r>
          </a:p>
        </p:txBody>
      </p:sp>
    </p:spTree>
    <p:extLst>
      <p:ext uri="{BB962C8B-B14F-4D97-AF65-F5344CB8AC3E}">
        <p14:creationId xmlns:p14="http://schemas.microsoft.com/office/powerpoint/2010/main" val="24153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64" y="2462448"/>
            <a:ext cx="8826229" cy="327224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25" y="2290352"/>
            <a:ext cx="8856709" cy="37385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 embedding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18640"/>
            <a:ext cx="10058400" cy="2643633"/>
          </a:xfrm>
        </p:spPr>
        <p:txBody>
          <a:bodyPr vert="horz" lIns="0" tIns="45720" rIns="0" bIns="45720" rtlCol="0">
            <a:normAutofit/>
          </a:bodyPr>
          <a:lstStyle/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learning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 facial attribute embedding from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en-US" altLang="zh-TW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DBAB-9AA3-4696-91E1-4FF27349419F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97280" y="6028944"/>
            <a:ext cx="1005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/>
              <a:t>[4] </a:t>
            </a:r>
            <a:r>
              <a:rPr lang="en-US" altLang="zh-TW" sz="1100" dirty="0"/>
              <a:t>A. S. </a:t>
            </a:r>
            <a:r>
              <a:rPr lang="en-US" altLang="zh-TW" sz="1100" dirty="0" err="1"/>
              <a:t>Koepke</a:t>
            </a:r>
            <a:r>
              <a:rPr lang="en-US" altLang="zh-TW" sz="1100" dirty="0"/>
              <a:t>, O. Wiles, and A. Zisserman. </a:t>
            </a:r>
            <a:r>
              <a:rPr lang="en-US" altLang="zh-TW" sz="1100" dirty="0" smtClean="0"/>
              <a:t>Self-supervised learning </a:t>
            </a:r>
            <a:r>
              <a:rPr lang="en-US" altLang="zh-TW" sz="1100" dirty="0"/>
              <a:t>of a facial attribute embedding from video. </a:t>
            </a:r>
            <a:r>
              <a:rPr lang="en-US" altLang="zh-TW" sz="1100" dirty="0" smtClean="0"/>
              <a:t>In BMVC</a:t>
            </a:r>
            <a:r>
              <a:rPr lang="en-US" altLang="zh-TW" sz="1100" dirty="0"/>
              <a:t>, 2018.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498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Triplet loss-based representation learning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2212848"/>
            <a:ext cx="10058400" cy="2871216"/>
          </a:xfrm>
        </p:spPr>
        <p:txBody>
          <a:bodyPr vert="horz" lIns="0" tIns="45720" rIns="0" bIns="45720" rtlCol="0">
            <a:normAutofit/>
          </a:bodyPr>
          <a:lstStyle/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 label-based triplets</a:t>
            </a:r>
          </a:p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fine-grained representation</a:t>
            </a: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similarity measure to generate </a:t>
            </a:r>
            <a:r>
              <a:rPr lang="en-US" altLang="zh-TW" sz="22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groundtruth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annotations for the triplets 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en-US" altLang="zh-TW" sz="2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text-image relevance based on Google image search to annotate the triplets 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en-US" altLang="zh-TW" sz="2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10CE8-9B10-4283-879F-D6C0B1E9647B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2019/11/29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Compact Embedding for Facial Expression Similarity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97280" y="5815584"/>
            <a:ext cx="1005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/>
              <a:t>[5] </a:t>
            </a:r>
            <a:r>
              <a:rPr lang="en-US" altLang="zh-TW" sz="1100" dirty="0"/>
              <a:t>J. Wang, Y. Song, T. Leung, C. Rosenberg, J. </a:t>
            </a:r>
            <a:r>
              <a:rPr lang="en-US" altLang="zh-TW" sz="1100" dirty="0" smtClean="0"/>
              <a:t>Wang, J</a:t>
            </a:r>
            <a:r>
              <a:rPr lang="en-US" altLang="zh-TW" sz="1100" dirty="0"/>
              <a:t>. </a:t>
            </a:r>
            <a:r>
              <a:rPr lang="en-US" altLang="zh-TW" sz="1100" dirty="0" err="1"/>
              <a:t>Philbin</a:t>
            </a:r>
            <a:r>
              <a:rPr lang="en-US" altLang="zh-TW" sz="1100" dirty="0"/>
              <a:t>, B. Chen, and Y. Wu. Learning fine-grained </a:t>
            </a:r>
            <a:r>
              <a:rPr lang="en-US" altLang="zh-TW" sz="1100" dirty="0" smtClean="0"/>
              <a:t>image similarity </a:t>
            </a:r>
            <a:r>
              <a:rPr lang="en-US" altLang="zh-TW" sz="1100" dirty="0"/>
              <a:t>with deep ranking. In CVPR, 2014.</a:t>
            </a:r>
            <a:endParaRPr lang="en-US" altLang="zh-TW" sz="1100" dirty="0" smtClean="0"/>
          </a:p>
          <a:p>
            <a:r>
              <a:rPr lang="en-US" altLang="zh-TW" sz="1100" dirty="0" smtClean="0"/>
              <a:t>[6] </a:t>
            </a:r>
            <a:r>
              <a:rPr lang="en-US" altLang="zh-TW" sz="1100" dirty="0"/>
              <a:t>G. </a:t>
            </a:r>
            <a:r>
              <a:rPr lang="en-US" altLang="zh-TW" sz="1100" dirty="0" err="1"/>
              <a:t>Chechik</a:t>
            </a:r>
            <a:r>
              <a:rPr lang="en-US" altLang="zh-TW" sz="1100" dirty="0"/>
              <a:t>, V. Sharma, U. </a:t>
            </a:r>
            <a:r>
              <a:rPr lang="en-US" altLang="zh-TW" sz="1100" dirty="0" err="1"/>
              <a:t>Shalit</a:t>
            </a:r>
            <a:r>
              <a:rPr lang="en-US" altLang="zh-TW" sz="1100" dirty="0"/>
              <a:t>, and S. </a:t>
            </a:r>
            <a:r>
              <a:rPr lang="en-US" altLang="zh-TW" sz="1100" dirty="0" err="1"/>
              <a:t>Bengio</a:t>
            </a:r>
            <a:r>
              <a:rPr lang="en-US" altLang="zh-TW" sz="1100" dirty="0"/>
              <a:t>. Large </a:t>
            </a:r>
            <a:r>
              <a:rPr lang="en-US" altLang="zh-TW" sz="1100" dirty="0" smtClean="0"/>
              <a:t>scale online </a:t>
            </a:r>
            <a:r>
              <a:rPr lang="en-US" altLang="zh-TW" sz="1100" dirty="0"/>
              <a:t>learning of image similarity through ranking. </a:t>
            </a:r>
            <a:r>
              <a:rPr lang="en-US" altLang="zh-TW" sz="1100" dirty="0" smtClean="0"/>
              <a:t>Journal of </a:t>
            </a:r>
            <a:r>
              <a:rPr lang="en-US" altLang="zh-TW" sz="1100" dirty="0"/>
              <a:t>Machine Learning Research, 11:1109–1135, 2010. 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820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自訂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848EBA"/>
      </a:accent1>
      <a:accent2>
        <a:srgbClr val="435A89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7584</TotalTime>
  <Words>1546</Words>
  <Application>Microsoft Office PowerPoint</Application>
  <PresentationFormat>寬螢幕</PresentationFormat>
  <Paragraphs>304</Paragraphs>
  <Slides>37</Slides>
  <Notes>6</Notes>
  <HiddenSlides>2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5" baseType="lpstr">
      <vt:lpstr>Hanyi Senty Chalk Original</vt:lpstr>
      <vt:lpstr>新細明體</vt:lpstr>
      <vt:lpstr>Arial</vt:lpstr>
      <vt:lpstr>Calibri</vt:lpstr>
      <vt:lpstr>Calibri Light</vt:lpstr>
      <vt:lpstr>Cambria Math</vt:lpstr>
      <vt:lpstr>Times New Roman</vt:lpstr>
      <vt:lpstr>回顧</vt:lpstr>
      <vt:lpstr>A Compact Embedding for Facial Expression Similarity</vt:lpstr>
      <vt:lpstr>Introduction</vt:lpstr>
      <vt:lpstr>Related works</vt:lpstr>
      <vt:lpstr>Facial Action Coding System (FACS) [1]</vt:lpstr>
      <vt:lpstr>Valence—Arousal [2]</vt:lpstr>
      <vt:lpstr>Valence—Arousal [2]</vt:lpstr>
      <vt:lpstr>Expression embedding</vt:lpstr>
      <vt:lpstr>Expression embedding</vt:lpstr>
      <vt:lpstr>Triplet loss-based representation learning</vt:lpstr>
      <vt:lpstr>Facial Expression Comparison Dataset (FEC)</vt:lpstr>
      <vt:lpstr>Facial Expression Comparison Dataset (FEC)</vt:lpstr>
      <vt:lpstr>Facial Expression Comparison Dataset (FEC)</vt:lpstr>
      <vt:lpstr>Facial Expression Comparison Dataset (FEC)</vt:lpstr>
      <vt:lpstr>Facial Expression Comparison Dataset (FEC)</vt:lpstr>
      <vt:lpstr>Facial expression embedding network</vt:lpstr>
      <vt:lpstr>NN2 FaceNet [7]</vt:lpstr>
      <vt:lpstr>DenseNet [8]</vt:lpstr>
      <vt:lpstr>Triplet loss [7]</vt:lpstr>
      <vt:lpstr>Experiments</vt:lpstr>
      <vt:lpstr>Training and validation</vt:lpstr>
      <vt:lpstr>Training and validation</vt:lpstr>
      <vt:lpstr>Training and validation</vt:lpstr>
      <vt:lpstr>Dimensionality of the FECNet embedding</vt:lpstr>
      <vt:lpstr>Comparison of embeddings</vt:lpstr>
      <vt:lpstr>Comparison of triplets</vt:lpstr>
      <vt:lpstr>Visualization of FECNet embedding space</vt:lpstr>
      <vt:lpstr>Application– image retrieval</vt:lpstr>
      <vt:lpstr>Application– image retrieval</vt:lpstr>
      <vt:lpstr>Application– image retrieval</vt:lpstr>
      <vt:lpstr>Application– photo album summarization</vt:lpstr>
      <vt:lpstr>Application– photo album summarization</vt:lpstr>
      <vt:lpstr>Application– emotion classification</vt:lpstr>
      <vt:lpstr>Application– emotion classification</vt:lpstr>
      <vt:lpstr>Conclusion and future works</vt:lpstr>
      <vt:lpstr>Thanks for listening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育如 顧</dc:creator>
  <cp:lastModifiedBy>育如 顧</cp:lastModifiedBy>
  <cp:revision>217</cp:revision>
  <dcterms:created xsi:type="dcterms:W3CDTF">2019-10-06T13:03:41Z</dcterms:created>
  <dcterms:modified xsi:type="dcterms:W3CDTF">2019-11-29T04:10:21Z</dcterms:modified>
</cp:coreProperties>
</file>